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  <p:sldMasterId id="2147483673" r:id="rId2"/>
  </p:sldMasterIdLst>
  <p:notesMasterIdLst>
    <p:notesMasterId r:id="rId17"/>
  </p:notesMasterIdLst>
  <p:sldIdLst>
    <p:sldId id="258" r:id="rId3"/>
    <p:sldId id="302" r:id="rId4"/>
    <p:sldId id="267" r:id="rId5"/>
    <p:sldId id="268" r:id="rId6"/>
    <p:sldId id="270" r:id="rId7"/>
    <p:sldId id="298" r:id="rId8"/>
    <p:sldId id="299" r:id="rId9"/>
    <p:sldId id="274" r:id="rId10"/>
    <p:sldId id="275" r:id="rId11"/>
    <p:sldId id="287" r:id="rId12"/>
    <p:sldId id="305" r:id="rId13"/>
    <p:sldId id="308" r:id="rId14"/>
    <p:sldId id="306" r:id="rId15"/>
    <p:sldId id="307" r:id="rId16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F6F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D9AA1-C541-4E62-87A5-3445A943688F}" type="datetimeFigureOut">
              <a:rPr lang="en-US" smtClean="0"/>
              <a:t>9/16/2024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692BC-95CD-49EB-A80F-61093A97EB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2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692BC-95CD-49EB-A80F-61093A97EB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4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51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5668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6886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143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9838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2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96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4568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6353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447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250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51452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3372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7957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653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48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483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677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90228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26791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6047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6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6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94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4187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0273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293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9170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06776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073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7956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по п</a:t>
            </a:r>
            <a:r>
              <a:rPr kumimoji="0" lang="ru-RU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роекту</a:t>
            </a:r>
            <a: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b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kumimoji="0" lang="ru-RU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нового Налогового кодекса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Астана,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277217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физических лиц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035401"/>
            <a:ext cx="1205751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Освобождение от ИПН пенсионных выплат граждан </a:t>
            </a:r>
            <a:endParaRPr lang="ru-RU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понижающих коэффициентов к налогу на транспортные средства </a:t>
            </a: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зависимости от срока эксплуатации (от 10 до 20 лет – 0,7; более 20 лет – 0,5)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Повышенные ставки налога на имущество 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(по шкале ставок)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по объектам недвижимости совокупной стоимостью свыше 450 млн.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тенге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Дополнительное обложение акцизом в размере 10%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	по легковым авто таможенной стоимостью свыше 75 млн.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тенге</a:t>
            </a:r>
            <a:endParaRPr lang="ru-RU" sz="2000" b="1" i="1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дорогостоящей алкогольной продукции стоимостью свыше 500 тыс. тенге/ литр и сигар – свыше 10 тыс. тенге/шт.</a:t>
            </a:r>
          </a:p>
          <a:p>
            <a:pPr marL="273050" lvl="4" indent="-273050" algn="just"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дорогостоящих морских судов, летательных аппаратов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7953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4294967295"/>
          </p:nvPr>
        </p:nvSpPr>
        <p:spPr>
          <a:xfrm>
            <a:off x="9353550" y="6340348"/>
            <a:ext cx="2743200" cy="365125"/>
          </a:xfrm>
        </p:spPr>
        <p:txBody>
          <a:bodyPr/>
          <a:lstStyle/>
          <a:p>
            <a:fld id="{396D5095-2090-4F7E-ADA9-12F648693854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4">
            <a:extLst>
              <a:ext uri="{FF2B5EF4-FFF2-40B4-BE49-F238E27FC236}">
                <a16:creationId xmlns:a16="http://schemas.microsoft.com/office/drawing/2014/main" id="{3F9DCBEF-A985-4F91-B054-3DEB38FA81A6}"/>
              </a:ext>
            </a:extLst>
          </p:cNvPr>
          <p:cNvSpPr txBox="1">
            <a:spLocks/>
          </p:cNvSpPr>
          <p:nvPr/>
        </p:nvSpPr>
        <p:spPr>
          <a:xfrm>
            <a:off x="0" y="29220"/>
            <a:ext cx="12181117" cy="5647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7800" lvl="0"/>
            <a:r>
              <a:rPr lang="ru-RU" sz="2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ПРЕДЛАГАЕМЫЕ </a:t>
            </a:r>
            <a:r>
              <a:rPr lang="ru-RU" sz="24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СНР </a:t>
            </a:r>
            <a:endParaRPr lang="en-US" sz="2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07450"/>
              </p:ext>
            </p:extLst>
          </p:nvPr>
        </p:nvGraphicFramePr>
        <p:xfrm>
          <a:off x="42183" y="806868"/>
          <a:ext cx="12096749" cy="5795903"/>
        </p:xfrm>
        <a:graphic>
          <a:graphicData uri="http://schemas.openxmlformats.org/drawingml/2006/table">
            <a:tbl>
              <a:tblPr/>
              <a:tblGrid>
                <a:gridCol w="18894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6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7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49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85889">
                  <a:extLst>
                    <a:ext uri="{9D8B030D-6E8A-4147-A177-3AD203B41FA5}">
                      <a16:colId xmlns:a16="http://schemas.microsoft.com/office/drawing/2014/main" val="1627706776"/>
                    </a:ext>
                  </a:extLst>
                </a:gridCol>
              </a:tblGrid>
              <a:tr h="43723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Субъект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Объект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 по доходу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Численность работников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Ставка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деятельности</a:t>
                      </a:r>
                      <a:endParaRPr lang="ru-RU" sz="140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321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 для самозанятых </a:t>
                      </a:r>
                      <a:r>
                        <a:rPr lang="ru-RU" sz="105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(патент, </a:t>
                      </a:r>
                      <a:r>
                        <a:rPr lang="ru-RU" sz="105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МП, ПЗ)</a:t>
                      </a:r>
                      <a:endParaRPr lang="ru-RU" sz="1050" b="1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ФЛ 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Доход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4 080 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МРП в год (</a:t>
                      </a:r>
                      <a:r>
                        <a:rPr lang="ru-RU" sz="1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млн. тенге</a:t>
                      </a:r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без работников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только ОПВ</a:t>
                      </a:r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ОПВР,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СО, </a:t>
                      </a:r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ОСМС, </a:t>
                      </a:r>
                      <a:r>
                        <a:rPr lang="ru-RU" sz="1400" b="1" i="0" u="sng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ИПН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Виды деятельности исключительно согласно перечню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9900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>
                        <a:spcBef>
                          <a:spcPts val="600"/>
                        </a:spcBef>
                      </a:pPr>
                      <a:r>
                        <a:rPr lang="ru-RU" sz="14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СНР на основе упрощенной декларации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ИП, ТОО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Доход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600 000 </a:t>
                      </a:r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МРП </a:t>
                      </a:r>
                      <a:b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год </a:t>
                      </a:r>
                      <a:r>
                        <a:rPr lang="ru-RU" sz="1400" b="0" i="1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(2,2 млрд. тенге)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(не ведение </a:t>
                      </a:r>
                      <a:r>
                        <a:rPr lang="ru-RU" sz="1400" b="1" i="0" u="none" strike="noStrike" kern="120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бух.учета</a:t>
                      </a:r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ИП в пределах дохода  до 135 тыс. МРП </a:t>
                      </a:r>
                      <a:b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(500 млн. тенге))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 ограничения</a:t>
                      </a:r>
                      <a:endParaRPr lang="ru-RU" sz="1400" b="0" i="0" u="none" strike="noStrike" kern="1200" dirty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для В2С</a:t>
                      </a: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(право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i="0" u="none" strike="noStrike" kern="1200" baseline="0" dirty="0" err="1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маслихатов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на снижение/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повышение </a:t>
                      </a:r>
                      <a:r>
                        <a:rPr lang="ru-RU" sz="14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 50%)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4% для производства </a:t>
                      </a:r>
                      <a:endParaRPr lang="ru-RU" sz="1400" b="1" i="0" u="none" strike="noStrike" kern="1200" baseline="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endParaRPr lang="ru-RU" sz="1400" b="1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12% В2В - </a:t>
                      </a:r>
                      <a:r>
                        <a:rPr lang="kk-KZ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</a:t>
                      </a:r>
                      <a:r>
                        <a:rPr lang="kk-KZ" sz="14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kk-KZ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товарам</a:t>
                      </a:r>
                      <a:r>
                        <a:rPr lang="kk-KZ" sz="14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работам и услугам, оказанным налогоплательщикам, применяющим ОУР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Запретительный список </a:t>
                      </a:r>
                      <a:r>
                        <a:rPr lang="ru-RU" sz="1400" b="0" i="1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(согласно перечню, слайд 2)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Ограничение по вычету между  взаимосвязанными сторонами </a:t>
                      </a:r>
                      <a:r>
                        <a:rPr lang="ru-RU" sz="14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sz="14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i="1" u="none" strike="noStrike" kern="1200" baseline="0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688657"/>
                  </a:ext>
                </a:extLst>
              </a:tr>
              <a:tr h="160704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СНР для КФХ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КФХ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сохраняются льготы, как есть, только налог платится в виде </a:t>
                      </a:r>
                      <a:r>
                        <a:rPr lang="ru-RU" sz="14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ИПН для КФХ с упразднением ЕЗН</a:t>
                      </a: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 от дохода </a:t>
                      </a:r>
                    </a:p>
                    <a:p>
                      <a:pPr algn="ctr" rtl="0" fontAlgn="ctr"/>
                      <a:endParaRPr lang="ru-RU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земельный налог по неэффективно используемым землям </a:t>
                      </a:r>
                      <a:r>
                        <a:rPr lang="ru-RU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40-кратном размере от базовой ставки</a:t>
                      </a:r>
                    </a:p>
                    <a:p>
                      <a:pPr marL="0" algn="ctr" defTabSz="914400" rtl="0" eaLnBrk="1" fontAlgn="ctr" latinLnBrk="0" hangingPunct="1"/>
                      <a:endParaRPr lang="kk-KZ" sz="1400" b="1" i="0" u="none" strike="noStrike" kern="1200" baseline="0" dirty="0" smtClean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731" marR="8731" marT="8731" marB="0" anchor="ctr">
                    <a:lnL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142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59392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Arial" panose="020B0604020202020204" pitchFamily="34" charset="0"/>
              </a:rPr>
              <a:t>ЗАПРЕТИТЕЛЬНЫЙ СПИСОК ОКЭД В СНР НА ОСНОВЕ УПРОЩЕННОЙ ДЕКЛАРАЦИИ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0" y="593925"/>
            <a:ext cx="5962389" cy="6017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деятельность, связанная с оборотом наркотических средств, психотропных веществ и </a:t>
            </a:r>
            <a:r>
              <a:rPr kumimoji="1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прекурсоров</a:t>
            </a: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производство и (или) оптовая реализация подакцизной продукции;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реализация отдельных видов нефтепродуктов - бензина, дизельного топлива и мазута;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по хранению зерна на хлебоприемных пунктах;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проведение лотерей;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в сфере игорного бизнеса;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деятельность, связанная с оборотом радиоактивных материалов;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финансовая, страховая деятельность и посредническая деятельность страхового брокера и страхового агента;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охранная деятельность;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деятельность, связанная с оборотом гражданского и служебного оружия и патронов к нему;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по цифровому </a:t>
            </a:r>
            <a:r>
              <a:rPr kumimoji="1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майнингу</a:t>
            </a: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недропользование (за исключением деятельности по недропользованию, осуществляемой на основании лицензии на старательство);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сбор (заготовка), хранение, переработка и реализация лома и отходов цветных и черных металлов;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в рамках финансового лизинга;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аренда и эксплуатация торгового рынка;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630555" algn="l"/>
              </a:tabLst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сдача в субаренду торговых объектов, относящихся к торговым рынкам, стационарным торговым объектам категории 1, 2 и 3 в соответствии с законодательством Республики Казахстан о регулировании торговой деятельности, а также находящихся на их территории торговых мест, торговых объектов и объектов общественного питания.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жилых и не жилых зданий;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реализация жилищного фонда;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консультационные и (или) маркетинговые услуги;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в области бухгалтерского учета или аудита;</a:t>
            </a:r>
            <a:endParaRPr kumimoji="1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kk-KZ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в области права, юстиции и правосудия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дорог и автомагистралей;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деятельность грузового железнодорожного транспорта;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железных дорог и метро;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endParaRPr kumimoji="1" lang="kk-KZ" sz="11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9AC24A-AFEF-D5A4-29B6-A9688B55DF46}"/>
              </a:ext>
            </a:extLst>
          </p:cNvPr>
          <p:cNvSpPr txBox="1"/>
          <p:nvPr/>
        </p:nvSpPr>
        <p:spPr>
          <a:xfrm>
            <a:off x="6413326" y="593925"/>
            <a:ext cx="5639621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нефтяных и газовых магистральных трубопроводов;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деятельность в области архитектуры для объектов атомной промышленности и атомной энергетики;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строительство мостов и туннелей;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kk-KZ" sz="11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1" lang="kk-KZ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строительство стационарных торговых объектов категории 1;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деятельность агентств по сбору платежей и кредитных бюро;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оптовая торговля рудами черных и цветных металлов;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оптовая торговля драгоценными металлами;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оптовая торговля сырой нефтью и попутным газом;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деятельность грузового воздушного транспорта, подчиняющего расписанию;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производство продуктов нефтепереработки;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оптовая торговля ломом и отходами черных и цветных металлов;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производство автомобилей, кроме двигателей для автомобилей;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производство электроэнергии прочими электростанциями;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брокерская деятельность по сделкам с ценными бумагами и товарами;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ломбардов;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банковская деятельность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деятельность на рынке ценных бумаг.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3525" marR="0" lvl="1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Кроме того не вправе применять режим:</a:t>
            </a:r>
          </a:p>
          <a:p>
            <a:pPr marL="263525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ЮЛ,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 которых доля участия других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ЮЛ      составляет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более 25 процентов;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ЮЛ,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 которых учредитель или участник одновременно является учредителем или участником другого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ЮЛ,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применяющего 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СНР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ЮЛ,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 которых учредитель или участник применяет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СНР;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налогоплательщики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(ФЛ, ИП),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являющиеся учредителями или участниками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ЮЛ,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применяющего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СНР;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структурные подразделения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ЮЛ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некоммерческие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организации;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34975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участники специальных экономических и индустриальных зон, международного технологического парка «Астана </a:t>
            </a:r>
            <a:r>
              <a:rPr kumimoji="0" lang="ru-RU" sz="11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Хаб</a:t>
            </a: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1" lang="kk-KZ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Ограничение по вычетом между 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взаимосвязанными сторонами; </a:t>
            </a:r>
            <a:r>
              <a:rPr kumimoji="0" lang="ru-RU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sz="11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077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12181117" cy="70617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/>
            <a:r>
              <a:rPr lang="ru-RU" sz="2200" b="1" dirty="0" smtClean="0">
                <a:solidFill>
                  <a:schemeClr val="bg1"/>
                </a:solidFill>
                <a:latin typeface="Bookman Old Style" panose="02050604050505020204" pitchFamily="18" charset="0"/>
                <a:cs typeface="Arial" panose="020B0604020202020204" pitchFamily="34" charset="0"/>
              </a:rPr>
              <a:t>СОПУТСТВУЮЩИЙ ЗАКОНОПРОЕКТ</a:t>
            </a:r>
            <a:endParaRPr lang="ru-RU" sz="2200" b="1" dirty="0">
              <a:solidFill>
                <a:schemeClr val="bg1"/>
              </a:solidFill>
              <a:latin typeface="Bookman Old Style" panose="02050604050505020204" pitchFamily="18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E5566E63-03B1-9E45-A946-2C103AF2739A}"/>
              </a:ext>
            </a:extLst>
          </p:cNvPr>
          <p:cNvSpPr/>
          <p:nvPr/>
        </p:nvSpPr>
        <p:spPr>
          <a:xfrm>
            <a:off x="334977" y="2612848"/>
            <a:ext cx="11451113" cy="1372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5024438" algn="l"/>
              </a:tabLst>
            </a:pPr>
            <a:endParaRPr lang="kk-KZ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k-KZ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Бюджетный кодекс Республики Казахстан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Предпринимательский кодекс Республик Казахстан</a:t>
            </a: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Социальный кодекс Республики Казахстан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государственной регистрации юридических лиц и учетной регистрации филиалов и представительств»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«Об электронном документе и электронной цифровой подписи»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государственном регулировании производства и оборота табачных изделий»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рынке ценных бумаг»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рекламе»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связи»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бухгалтерском учете и финансовой отчетности»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трансфертном ценообразовании»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миграции населения»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национальной безопасности Республики Казахстан»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реабилитации и банкротстве»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разрешениях и уведомлениях»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«Об обязательном социальном медицинском страховании»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внесении изменений и дополнений в некоторые законодательные акты Республики Казахстан по </a:t>
            </a:r>
          </a:p>
          <a:p>
            <a:pPr indent="271463">
              <a:spcBef>
                <a:spcPts val="0"/>
              </a:spcBef>
              <a:spcAft>
                <a:spcPts val="0"/>
              </a:spcAft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вопросам декларирования доходов и имущества физических лиц»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лотереях и лотерейной деятельности»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валютном регулировании и валютном контроле»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«Об адвокатской деятельности и юридической помощи»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 промышленной политики»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«Об интернет-рекламе и онлайн-платформах»</a:t>
            </a:r>
          </a:p>
        </p:txBody>
      </p:sp>
    </p:spTree>
    <p:extLst>
      <p:ext uri="{BB962C8B-B14F-4D97-AF65-F5344CB8AC3E}">
        <p14:creationId xmlns:p14="http://schemas.microsoft.com/office/powerpoint/2010/main" val="136725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Дополнительные поручения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Главы государства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13</a:t>
            </a:fld>
            <a:endParaRPr lang="en-US" sz="105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E5566E63-03B1-9E45-A946-2C103AF2739A}"/>
              </a:ext>
            </a:extLst>
          </p:cNvPr>
          <p:cNvSpPr/>
          <p:nvPr/>
        </p:nvSpPr>
        <p:spPr>
          <a:xfrm>
            <a:off x="445140" y="4777924"/>
            <a:ext cx="9866759" cy="1372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  <a:spcAft>
                <a:spcPts val="600"/>
              </a:spcAft>
            </a:pPr>
            <a:endParaRPr lang="kk-KZ" sz="1600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налоговых 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режимов без ухудшения выгодных условий для предпринимателей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дифференцированных ставок индивидуального подоходного налога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эффективности налоговых 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Тотальная</a:t>
            </a:r>
            <a:r>
              <a:rPr lang="kk-KZ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цифровизация 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налогового администрирования, отказ от его карательного подхода</a:t>
            </a: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FC7E1283-73A7-D647-B455-E42501FD53DD}"/>
              </a:ext>
            </a:extLst>
          </p:cNvPr>
          <p:cNvSpPr/>
          <p:nvPr/>
        </p:nvSpPr>
        <p:spPr>
          <a:xfrm>
            <a:off x="146375" y="1064017"/>
            <a:ext cx="87764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95350">
              <a:buClr>
                <a:srgbClr val="002060"/>
              </a:buClr>
              <a:buSzPct val="100000"/>
              <a:defRPr/>
            </a:pPr>
            <a:r>
              <a:rPr lang="kk-KZ" b="1" u="sng" cap="small" dirty="0" smtClean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Нашли отражение в проекте Налогового кодекса</a:t>
            </a:r>
            <a:endParaRPr lang="ru-RU" b="1" u="sng" cap="small" dirty="0">
              <a:solidFill>
                <a:srgbClr val="002060"/>
              </a:solidFill>
              <a:latin typeface="Arial Narrow" panose="020B0606020202030204" pitchFamily="34" charset="0"/>
              <a:ea typeface="Tahoma" panose="020B060403050404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C7E1283-73A7-D647-B455-E42501FD53DD}"/>
              </a:ext>
            </a:extLst>
          </p:cNvPr>
          <p:cNvSpPr/>
          <p:nvPr/>
        </p:nvSpPr>
        <p:spPr>
          <a:xfrm>
            <a:off x="236910" y="4258752"/>
            <a:ext cx="87764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95350">
              <a:buClr>
                <a:srgbClr val="002060"/>
              </a:buClr>
              <a:buSzPct val="100000"/>
              <a:defRPr/>
            </a:pPr>
            <a:r>
              <a:rPr lang="kk-KZ" b="1" u="sng" cap="small" dirty="0" smtClean="0">
                <a:solidFill>
                  <a:srgbClr val="002060"/>
                </a:solidFill>
                <a:latin typeface="Arial Narrow" panose="020B0606020202030204" pitchFamily="34" charset="0"/>
                <a:ea typeface="Tahoma" panose="020B0604030504040204" pitchFamily="34" charset="0"/>
              </a:rPr>
              <a:t>Требуют дополнительной проработки</a:t>
            </a:r>
            <a:endParaRPr lang="ru-RU" b="1" u="sng" cap="small" dirty="0">
              <a:solidFill>
                <a:srgbClr val="002060"/>
              </a:solidFill>
              <a:latin typeface="Arial Narrow" panose="020B0606020202030204" pitchFamily="34" charset="0"/>
              <a:ea typeface="Tahoma" panose="020B060403050404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5566E63-03B1-9E45-A946-2C103AF2739A}"/>
              </a:ext>
            </a:extLst>
          </p:cNvPr>
          <p:cNvSpPr/>
          <p:nvPr/>
        </p:nvSpPr>
        <p:spPr>
          <a:xfrm>
            <a:off x="445140" y="1718992"/>
            <a:ext cx="11451113" cy="1372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kk-KZ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k-KZ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мер принудительного взыскания в зависимости от размера задолженности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плановых налоговых проверок</a:t>
            </a: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отсрочки/рассрочки при наличии задолженности в размере порядка 5 млн. тенге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Методологического совета в целях устранения неясностей, неточностей и противоречий, которые могут возникнуть в ходе исполнения налоговых обязательств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Отражение всех представленных льгот в налоговой отчётности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Пониженная ставка КПН  10% для экспортеров продукции высокого передела </a:t>
            </a:r>
            <a:endParaRPr lang="kk-KZ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68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Поручения Главы государства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5" name="Группа 10"/>
          <p:cNvGrpSpPr>
            <a:grpSpLocks/>
          </p:cNvGrpSpPr>
          <p:nvPr/>
        </p:nvGrpSpPr>
        <p:grpSpPr bwMode="auto">
          <a:xfrm>
            <a:off x="2854325" y="1273175"/>
            <a:ext cx="2879725" cy="3026006"/>
            <a:chOff x="2854254" y="1273912"/>
            <a:chExt cx="2880000" cy="3025798"/>
          </a:xfrm>
        </p:grpSpPr>
        <p:sp>
          <p:nvSpPr>
            <p:cNvPr id="26" name="TextBox 4"/>
            <p:cNvSpPr txBox="1">
              <a:spLocks noChangeAspect="1"/>
            </p:cNvSpPr>
            <p:nvPr/>
          </p:nvSpPr>
          <p:spPr bwMode="auto">
            <a:xfrm>
              <a:off x="2854254" y="1822279"/>
              <a:ext cx="2880000" cy="2477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Перейти к дифференцированным налоговым ставкам 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Снижение КПН с прибыли, направленной на модернизацию 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Внедрение «налога на роскошь»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Недопущение намеренного дробления организаций</a:t>
              </a:r>
            </a:p>
          </p:txBody>
        </p:sp>
        <p:sp>
          <p:nvSpPr>
            <p:cNvPr id="27" name="TextBox 5"/>
            <p:cNvSpPr txBox="1">
              <a:spLocks noChangeArrowheads="1"/>
            </p:cNvSpPr>
            <p:nvPr/>
          </p:nvSpPr>
          <p:spPr bwMode="auto">
            <a:xfrm>
              <a:off x="2854254" y="1273912"/>
              <a:ext cx="2880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 сентября 2022 года:</a:t>
              </a:r>
            </a:p>
          </p:txBody>
        </p:sp>
      </p:grpSp>
      <p:grpSp>
        <p:nvGrpSpPr>
          <p:cNvPr id="28" name="Группа 11"/>
          <p:cNvGrpSpPr>
            <a:grpSpLocks/>
          </p:cNvGrpSpPr>
          <p:nvPr/>
        </p:nvGrpSpPr>
        <p:grpSpPr bwMode="auto">
          <a:xfrm>
            <a:off x="5899150" y="1273175"/>
            <a:ext cx="2879725" cy="2595133"/>
            <a:chOff x="6042826" y="1273912"/>
            <a:chExt cx="2880000" cy="2594886"/>
          </a:xfrm>
        </p:grpSpPr>
        <p:sp>
          <p:nvSpPr>
            <p:cNvPr id="29" name="TextBox 6"/>
            <p:cNvSpPr txBox="1">
              <a:spLocks noChangeAspect="1"/>
            </p:cNvSpPr>
            <p:nvPr/>
          </p:nvSpPr>
          <p:spPr bwMode="auto">
            <a:xfrm>
              <a:off x="6042826" y="1822279"/>
              <a:ext cx="2880000" cy="2046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Уменьшение на 20% количества налогов и платежей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Сокращение налоговых льгот на 20%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Переход на сервисную модель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Сокращение на 30% форм налоговой отчетности</a:t>
              </a:r>
            </a:p>
          </p:txBody>
        </p:sp>
        <p:sp>
          <p:nvSpPr>
            <p:cNvPr id="30" name="TextBox 7"/>
            <p:cNvSpPr txBox="1">
              <a:spLocks noChangeArrowheads="1"/>
            </p:cNvSpPr>
            <p:nvPr/>
          </p:nvSpPr>
          <p:spPr bwMode="auto">
            <a:xfrm>
              <a:off x="6042826" y="1273912"/>
              <a:ext cx="288000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01 сентября 2023 года:</a:t>
              </a:r>
            </a:p>
          </p:txBody>
        </p:sp>
      </p:grpSp>
      <p:grpSp>
        <p:nvGrpSpPr>
          <p:cNvPr id="31" name="Группа 12"/>
          <p:cNvGrpSpPr>
            <a:grpSpLocks/>
          </p:cNvGrpSpPr>
          <p:nvPr/>
        </p:nvGrpSpPr>
        <p:grpSpPr bwMode="auto">
          <a:xfrm>
            <a:off x="8943975" y="1273175"/>
            <a:ext cx="2879725" cy="3102914"/>
            <a:chOff x="9071852" y="1273912"/>
            <a:chExt cx="2880000" cy="3102899"/>
          </a:xfrm>
        </p:grpSpPr>
        <p:sp>
          <p:nvSpPr>
            <p:cNvPr id="32" name="TextBox 8"/>
            <p:cNvSpPr txBox="1">
              <a:spLocks noChangeArrowheads="1"/>
            </p:cNvSpPr>
            <p:nvPr/>
          </p:nvSpPr>
          <p:spPr bwMode="auto">
            <a:xfrm>
              <a:off x="9071852" y="1822279"/>
              <a:ext cx="2880000" cy="2554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142875" indent="-142875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09550" algn="l"/>
                </a:tabLs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Стимулы для реинвестирования прибыли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Изменение налоговых </a:t>
              </a: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спецрежимов</a:t>
              </a:r>
              <a:endParaRPr lang="ru-RU" altLang="en-US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Разработка прозрачных и конкретных правил получения налоговых льгот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Реформирование НДС</a:t>
              </a:r>
            </a:p>
            <a:p>
              <a:pPr fontAlgn="base">
                <a:spcBef>
                  <a:spcPts val="6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</a:pPr>
              <a:r>
                <a:rPr lang="ru-RU" altLang="en-US" sz="1400" dirty="0" err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Цифровизация</a:t>
              </a:r>
              <a:r>
                <a:rPr lang="ru-RU" altLang="en-US" sz="14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налогового администрирования</a:t>
              </a:r>
            </a:p>
          </p:txBody>
        </p:sp>
        <p:sp>
          <p:nvSpPr>
            <p:cNvPr id="33" name="TextBox 9"/>
            <p:cNvSpPr txBox="1">
              <a:spLocks noChangeArrowheads="1"/>
            </p:cNvSpPr>
            <p:nvPr/>
          </p:nvSpPr>
          <p:spPr bwMode="auto">
            <a:xfrm>
              <a:off x="9137629" y="1273912"/>
              <a:ext cx="274844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altLang="en-US" b="1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07 февраля 2024 года:</a:t>
              </a:r>
            </a:p>
          </p:txBody>
        </p:sp>
      </p:grpSp>
      <p:sp>
        <p:nvSpPr>
          <p:cNvPr id="34" name="Номер слайда 33"/>
          <p:cNvSpPr>
            <a:spLocks noGrp="1"/>
          </p:cNvSpPr>
          <p:nvPr>
            <p:ph type="sldNum" sz="quarter" idx="12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</a:t>
            </a:fld>
            <a:endParaRPr lang="en-US" sz="1050" dirty="0"/>
          </a:p>
        </p:txBody>
      </p:sp>
      <p:pic>
        <p:nvPicPr>
          <p:cNvPr id="36" name="Picture 23" descr="C:\Users\kazbekov_e\Downloads\dsc-8977-24_mediumThumb.png">
            <a:extLst>
              <a:ext uri="{FF2B5EF4-FFF2-40B4-BE49-F238E27FC236}">
                <a16:creationId xmlns:a16="http://schemas.microsoft.com/office/drawing/2014/main" id="{5413E143-9635-42B5-BD4E-D5A12164AB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0691" r="19846" b="6928"/>
          <a:stretch/>
        </p:blipFill>
        <p:spPr bwMode="auto">
          <a:xfrm>
            <a:off x="75351" y="1164657"/>
            <a:ext cx="2613874" cy="2362943"/>
          </a:xfrm>
          <a:prstGeom prst="ellipse">
            <a:avLst/>
          </a:prstGeom>
          <a:ln w="63500" cap="rnd">
            <a:solidFill>
              <a:schemeClr val="tx1"/>
            </a:solidFill>
          </a:ln>
          <a:effectLst/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46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Сокращение количества налогов и обязательных платежей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28625" y="1455738"/>
            <a:ext cx="24479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428625" y="1038225"/>
            <a:ext cx="24479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Налоги</a:t>
            </a: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3068639" y="1154111"/>
            <a:ext cx="24479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030538" y="1038225"/>
            <a:ext cx="24479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Платы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663803" y="1173755"/>
            <a:ext cx="30956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5598320" y="1038225"/>
            <a:ext cx="3129756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Сборы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8883650" y="1590911"/>
            <a:ext cx="3095625" cy="500380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]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8883650" y="1038225"/>
            <a:ext cx="3095625" cy="433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Пошлины</a:t>
            </a:r>
          </a:p>
        </p:txBody>
      </p:sp>
      <p:sp>
        <p:nvSpPr>
          <p:cNvPr id="44" name="TextBox 11"/>
          <p:cNvSpPr txBox="1">
            <a:spLocks noChangeArrowheads="1"/>
          </p:cNvSpPr>
          <p:nvPr/>
        </p:nvSpPr>
        <p:spPr bwMode="auto">
          <a:xfrm>
            <a:off x="407987" y="1503363"/>
            <a:ext cx="246380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Единый земельный налог </a:t>
            </a:r>
            <a:endParaRPr lang="en-US" altLang="en-US" sz="11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12"/>
          <p:cNvSpPr txBox="1">
            <a:spLocks noChangeArrowheads="1"/>
          </p:cNvSpPr>
          <p:nvPr/>
        </p:nvSpPr>
        <p:spPr bwMode="auto">
          <a:xfrm>
            <a:off x="3025776" y="1503363"/>
            <a:ext cx="24130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размещение наружной (визуальной) рекламы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пользование лицензиями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пользование водными ресурсами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лесные пользования 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пользование животным миром</a:t>
            </a:r>
          </a:p>
        </p:txBody>
      </p:sp>
      <p:sp>
        <p:nvSpPr>
          <p:cNvPr id="46" name="TextBox 13"/>
          <p:cNvSpPr txBox="1">
            <a:spLocks noChangeArrowheads="1"/>
          </p:cNvSpPr>
          <p:nvPr/>
        </p:nvSpPr>
        <p:spPr bwMode="auto">
          <a:xfrm>
            <a:off x="5579269" y="1503363"/>
            <a:ext cx="3208337" cy="214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гос.регистрацию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залога движимого имущества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гос.регистрацию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космических объектов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гос.регистрацию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лек.средств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altLang="en-US" sz="11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медизделий</a:t>
            </a: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постановку на учет теле-радиоканала, периодического печатного издания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документов для участников банковского и страхового рынков </a:t>
            </a:r>
          </a:p>
          <a:p>
            <a:pPr fontAlgn="base">
              <a:spcBef>
                <a:spcPts val="3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разрешения на использование радиочастотного спектра</a:t>
            </a:r>
          </a:p>
        </p:txBody>
      </p:sp>
      <p:sp>
        <p:nvSpPr>
          <p:cNvPr id="47" name="TextBox 14"/>
          <p:cNvSpPr txBox="1">
            <a:spLocks noChangeArrowheads="1"/>
          </p:cNvSpPr>
          <p:nvPr/>
        </p:nvSpPr>
        <p:spPr bwMode="auto">
          <a:xfrm>
            <a:off x="8883650" y="1503363"/>
            <a:ext cx="3142456" cy="2431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15900" indent="-215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удостоверения личности моряка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совершение нотариальных действий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удостоверения международных автомобильных перевозок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выдачу разрешений на импорт, экспорт и реэкспорт видов животных и растений</a:t>
            </a:r>
          </a:p>
          <a:p>
            <a:pPr fontAlgn="base">
              <a:spcBef>
                <a:spcPts val="600"/>
              </a:spcBef>
              <a:spcAft>
                <a:spcPct val="0"/>
              </a:spcAft>
              <a:buFont typeface="Calibri Light" panose="020F0302020204030204" pitchFamily="34" charset="0"/>
              <a:buAutoNum type="arabicPeriod"/>
            </a:pPr>
            <a:r>
              <a:rPr lang="ru-RU" altLang="en-US" sz="11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совершение УО в области интеллектуальной собственности юридических действий</a:t>
            </a:r>
          </a:p>
        </p:txBody>
      </p:sp>
      <p:sp>
        <p:nvSpPr>
          <p:cNvPr id="48" name="TextBox 15"/>
          <p:cNvSpPr txBox="1">
            <a:spLocks noChangeArrowheads="1"/>
          </p:cNvSpPr>
          <p:nvPr/>
        </p:nvSpPr>
        <p:spPr bwMode="auto">
          <a:xfrm>
            <a:off x="361157" y="3985950"/>
            <a:ext cx="24669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 потерь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9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(новый КБК по ИПН для КФХ)</a:t>
            </a:r>
          </a:p>
        </p:txBody>
      </p:sp>
      <p:sp>
        <p:nvSpPr>
          <p:cNvPr id="49" name="TextBox 16"/>
          <p:cNvSpPr txBox="1">
            <a:spLocks noChangeArrowheads="1"/>
          </p:cNvSpPr>
          <p:nvPr/>
        </p:nvSpPr>
        <p:spPr bwMode="auto">
          <a:xfrm>
            <a:off x="2965450" y="3985950"/>
            <a:ext cx="2427288" cy="61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14,4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17"/>
          <p:cNvSpPr txBox="1">
            <a:spLocks noChangeArrowheads="1"/>
          </p:cNvSpPr>
          <p:nvPr/>
        </p:nvSpPr>
        <p:spPr bwMode="auto">
          <a:xfrm>
            <a:off x="5627688" y="3985950"/>
            <a:ext cx="3068638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18"/>
          <p:cNvSpPr txBox="1">
            <a:spLocks noChangeArrowheads="1"/>
          </p:cNvSpPr>
          <p:nvPr/>
        </p:nvSpPr>
        <p:spPr bwMode="auto">
          <a:xfrm>
            <a:off x="8883650" y="3984363"/>
            <a:ext cx="3095625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потери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</a:t>
            </a:r>
            <a:r>
              <a:rPr lang="en-US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млрд. </a:t>
            </a:r>
            <a:r>
              <a:rPr lang="ru-RU" altLang="en-US" b="1" dirty="0">
                <a:solidFill>
                  <a:prstClr val="black"/>
                </a:solidFill>
                <a:cs typeface="Calibri" panose="020F0502020204030204" pitchFamily="34" charset="0"/>
              </a:rPr>
              <a:t>₸</a:t>
            </a:r>
            <a:endParaRPr lang="ru-RU" altLang="en-US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361157" y="4028233"/>
            <a:ext cx="11555413" cy="0"/>
          </a:xfrm>
          <a:prstGeom prst="line">
            <a:avLst/>
          </a:prstGeom>
          <a:noFill/>
          <a:ln w="12700" cap="flat" cmpd="sng" algn="ctr">
            <a:solidFill>
              <a:srgbClr val="002060"/>
            </a:solidFill>
            <a:prstDash val="solid"/>
            <a:miter lim="800000"/>
          </a:ln>
          <a:effectLst/>
        </p:spPr>
      </p:cxnSp>
      <p:sp>
        <p:nvSpPr>
          <p:cNvPr id="53" name="Левая фигурная скобка 52"/>
          <p:cNvSpPr/>
          <p:nvPr/>
        </p:nvSpPr>
        <p:spPr>
          <a:xfrm>
            <a:off x="2720136" y="2157282"/>
            <a:ext cx="333375" cy="1143000"/>
          </a:xfrm>
          <a:prstGeom prst="leftBrace">
            <a:avLst/>
          </a:prstGeom>
          <a:noFill/>
          <a:ln w="12700" cap="flat" cmpd="sng" algn="ctr">
            <a:solidFill>
              <a:srgbClr val="4472C4"/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4" name="TextBox 15"/>
          <p:cNvSpPr txBox="1">
            <a:spLocks noChangeArrowheads="1"/>
          </p:cNvSpPr>
          <p:nvPr/>
        </p:nvSpPr>
        <p:spPr bwMode="auto">
          <a:xfrm>
            <a:off x="203994" y="2599236"/>
            <a:ext cx="2371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Объединение</a:t>
            </a:r>
          </a:p>
        </p:txBody>
      </p:sp>
      <p:sp>
        <p:nvSpPr>
          <p:cNvPr id="55" name="TextBox 23"/>
          <p:cNvSpPr txBox="1">
            <a:spLocks noChangeArrowheads="1"/>
          </p:cNvSpPr>
          <p:nvPr/>
        </p:nvSpPr>
        <p:spPr bwMode="auto">
          <a:xfrm>
            <a:off x="624086" y="4661888"/>
            <a:ext cx="66877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Стрелка вправо 55"/>
          <p:cNvSpPr/>
          <p:nvPr/>
        </p:nvSpPr>
        <p:spPr>
          <a:xfrm>
            <a:off x="1295598" y="4831750"/>
            <a:ext cx="528638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7" name="TextBox 25"/>
          <p:cNvSpPr txBox="1">
            <a:spLocks noChangeArrowheads="1"/>
          </p:cNvSpPr>
          <p:nvPr/>
        </p:nvSpPr>
        <p:spPr bwMode="auto">
          <a:xfrm>
            <a:off x="1869262" y="4673000"/>
            <a:ext cx="66877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28"/>
          <p:cNvSpPr txBox="1">
            <a:spLocks noChangeArrowheads="1"/>
          </p:cNvSpPr>
          <p:nvPr/>
        </p:nvSpPr>
        <p:spPr bwMode="auto">
          <a:xfrm>
            <a:off x="3113629" y="5263457"/>
            <a:ext cx="7080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373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Стрелка вправо 58"/>
          <p:cNvSpPr/>
          <p:nvPr/>
        </p:nvSpPr>
        <p:spPr>
          <a:xfrm>
            <a:off x="3853404" y="5428557"/>
            <a:ext cx="530225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0" name="TextBox 30"/>
          <p:cNvSpPr txBox="1">
            <a:spLocks noChangeArrowheads="1"/>
          </p:cNvSpPr>
          <p:nvPr/>
        </p:nvSpPr>
        <p:spPr bwMode="auto">
          <a:xfrm>
            <a:off x="4499516" y="5244407"/>
            <a:ext cx="6985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296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31"/>
          <p:cNvSpPr txBox="1">
            <a:spLocks noChangeArrowheads="1"/>
          </p:cNvSpPr>
          <p:nvPr/>
        </p:nvSpPr>
        <p:spPr bwMode="auto">
          <a:xfrm>
            <a:off x="6150770" y="4616721"/>
            <a:ext cx="6985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310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Стрелка вправо 61"/>
          <p:cNvSpPr/>
          <p:nvPr/>
        </p:nvSpPr>
        <p:spPr>
          <a:xfrm>
            <a:off x="6868320" y="4780233"/>
            <a:ext cx="530225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TextBox 33"/>
          <p:cNvSpPr txBox="1">
            <a:spLocks noChangeArrowheads="1"/>
          </p:cNvSpPr>
          <p:nvPr/>
        </p:nvSpPr>
        <p:spPr bwMode="auto">
          <a:xfrm>
            <a:off x="7488667" y="4623071"/>
            <a:ext cx="69923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276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37"/>
          <p:cNvSpPr txBox="1">
            <a:spLocks noChangeArrowheads="1"/>
          </p:cNvSpPr>
          <p:nvPr/>
        </p:nvSpPr>
        <p:spPr bwMode="auto">
          <a:xfrm>
            <a:off x="9395620" y="4621483"/>
            <a:ext cx="68103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113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Стрелка вправо 64"/>
          <p:cNvSpPr/>
          <p:nvPr/>
        </p:nvSpPr>
        <p:spPr>
          <a:xfrm>
            <a:off x="10216357" y="4804045"/>
            <a:ext cx="530225" cy="153987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6" name="TextBox 39"/>
          <p:cNvSpPr txBox="1">
            <a:spLocks noChangeArrowheads="1"/>
          </p:cNvSpPr>
          <p:nvPr/>
        </p:nvSpPr>
        <p:spPr bwMode="auto">
          <a:xfrm>
            <a:off x="10922786" y="4618308"/>
            <a:ext cx="62549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62</a:t>
            </a:r>
            <a:endParaRPr lang="ru-RU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ставок</a:t>
            </a:r>
            <a:endParaRPr lang="en-US" altLang="en-US" sz="2800" i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Левая фигурная скобка 2">
            <a:extLst>
              <a:ext uri="{FF2B5EF4-FFF2-40B4-BE49-F238E27FC236}">
                <a16:creationId xmlns:a16="http://schemas.microsoft.com/office/drawing/2014/main" id="{B1C8253F-3443-B2E0-BD9C-5B2BC33C6C20}"/>
              </a:ext>
            </a:extLst>
          </p:cNvPr>
          <p:cNvSpPr/>
          <p:nvPr/>
        </p:nvSpPr>
        <p:spPr>
          <a:xfrm rot="16200000">
            <a:off x="5868627" y="449406"/>
            <a:ext cx="545425" cy="11034504"/>
          </a:xfrm>
          <a:prstGeom prst="leftBrace">
            <a:avLst>
              <a:gd name="adj1" fmla="val 118539"/>
              <a:gd name="adj2" fmla="val 50005"/>
            </a:avLst>
          </a:prstGeom>
          <a:ln w="38100">
            <a:solidFill>
              <a:srgbClr val="002060">
                <a:alpha val="6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C8670C-469E-AF41-5BF5-1140121745C1}"/>
              </a:ext>
            </a:extLst>
          </p:cNvPr>
          <p:cNvSpPr txBox="1"/>
          <p:nvPr/>
        </p:nvSpPr>
        <p:spPr>
          <a:xfrm>
            <a:off x="5542076" y="6344787"/>
            <a:ext cx="1403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-20,</a:t>
            </a:r>
            <a:r>
              <a:rPr lang="ru-RU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ru-RU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23"/>
          <p:cNvSpPr txBox="1">
            <a:spLocks noChangeArrowheads="1"/>
          </p:cNvSpPr>
          <p:nvPr/>
        </p:nvSpPr>
        <p:spPr bwMode="auto">
          <a:xfrm>
            <a:off x="3233369" y="4669400"/>
            <a:ext cx="545982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Стрелка вправо 67"/>
          <p:cNvSpPr/>
          <p:nvPr/>
        </p:nvSpPr>
        <p:spPr>
          <a:xfrm>
            <a:off x="3843486" y="4839262"/>
            <a:ext cx="528638" cy="155575"/>
          </a:xfrm>
          <a:prstGeom prst="rightArrow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9" name="TextBox 25"/>
          <p:cNvSpPr txBox="1">
            <a:spLocks noChangeArrowheads="1"/>
          </p:cNvSpPr>
          <p:nvPr/>
        </p:nvSpPr>
        <p:spPr bwMode="auto">
          <a:xfrm>
            <a:off x="4497022" y="4682016"/>
            <a:ext cx="50526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2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en-US" sz="10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</a:t>
            </a:r>
            <a:endParaRPr lang="en-US" altLang="en-US" sz="28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886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Ревизия налоговых льгот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30290" y="999914"/>
            <a:ext cx="41965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Налоговые льготы </a:t>
            </a:r>
            <a:r>
              <a:rPr lang="ru-RU" sz="16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2022 года</a:t>
            </a:r>
            <a:endParaRPr lang="ru-RU" sz="1600" u="sng" dirty="0">
              <a:solidFill>
                <a:srgbClr val="002060"/>
              </a:solidFill>
            </a:endParaRPr>
          </a:p>
        </p:txBody>
      </p:sp>
      <p:cxnSp>
        <p:nvCxnSpPr>
          <p:cNvPr id="22" name="Прямая соединительная линия 3">
            <a:extLst>
              <a:ext uri="{FF2B5EF4-FFF2-40B4-BE49-F238E27FC236}">
                <a16:creationId xmlns:a16="http://schemas.microsoft.com/office/drawing/2014/main" id="{B7FF072B-555A-A8D2-E4BE-0E0F0A5AD771}"/>
              </a:ext>
            </a:extLst>
          </p:cNvPr>
          <p:cNvCxnSpPr>
            <a:cxnSpLocks/>
          </p:cNvCxnSpPr>
          <p:nvPr/>
        </p:nvCxnSpPr>
        <p:spPr>
          <a:xfrm flipH="1" flipV="1">
            <a:off x="4656299" y="999914"/>
            <a:ext cx="9377" cy="5482502"/>
          </a:xfrm>
          <a:prstGeom prst="line">
            <a:avLst/>
          </a:prstGeom>
          <a:ln w="9525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74516"/>
              </p:ext>
            </p:extLst>
          </p:nvPr>
        </p:nvGraphicFramePr>
        <p:xfrm>
          <a:off x="112492" y="1828773"/>
          <a:ext cx="4466646" cy="1293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402507509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2054858930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244640947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пункта НК, имеющих признаки льгот </a:t>
                      </a:r>
                      <a:r>
                        <a:rPr kumimoji="0" lang="ru-RU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(проведена ревизия)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9,5 </a:t>
                      </a:r>
                      <a:r>
                        <a:rPr kumimoji="0" lang="ru-RU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трлн. тенге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064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4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итогам ревизии:</a:t>
                      </a:r>
                      <a:endParaRPr kumimoji="0" lang="ru-RU" sz="14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206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01302"/>
                  </a:ext>
                </a:extLst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499855"/>
              </p:ext>
            </p:extLst>
          </p:nvPr>
        </p:nvGraphicFramePr>
        <p:xfrm>
          <a:off x="112492" y="3028143"/>
          <a:ext cx="4466646" cy="65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2072964947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1125277635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0695775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пунктов не являются налоговыми льготами 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</a:t>
                      </a:r>
                      <a:r>
                        <a:rPr kumimoji="0" lang="kk-KZ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трлн. тенге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8519892"/>
                  </a:ext>
                </a:extLst>
              </a:tr>
            </a:tbl>
          </a:graphicData>
        </a:graphic>
      </p:graphicFrame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197995"/>
              </p:ext>
            </p:extLst>
          </p:nvPr>
        </p:nvGraphicFramePr>
        <p:xfrm>
          <a:off x="90740" y="3807132"/>
          <a:ext cx="4466646" cy="652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740">
                  <a:extLst>
                    <a:ext uri="{9D8B030D-6E8A-4147-A177-3AD203B41FA5}">
                      <a16:colId xmlns:a16="http://schemas.microsoft.com/office/drawing/2014/main" val="1709190267"/>
                    </a:ext>
                  </a:extLst>
                </a:gridCol>
                <a:gridCol w="2589325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  <a:gridCol w="1142581">
                  <a:extLst>
                    <a:ext uri="{9D8B030D-6E8A-4147-A177-3AD203B41FA5}">
                      <a16:colId xmlns:a16="http://schemas.microsoft.com/office/drawing/2014/main" val="2780348789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algn="ctr"/>
                      <a:r>
                        <a:rPr lang="kk-KZ" sz="2000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459</a:t>
                      </a:r>
                      <a:endParaRPr lang="en-US" sz="20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пунктов определены как льготы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20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</a:t>
                      </a:r>
                      <a:r>
                        <a:rPr kumimoji="0" lang="kk-KZ" sz="14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трлн. тенге</a:t>
                      </a:r>
                      <a:endParaRPr kumimoji="0" lang="ru-RU" sz="14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</a:tbl>
          </a:graphicData>
        </a:graphic>
      </p:graphicFrame>
      <p:sp>
        <p:nvSpPr>
          <p:cNvPr id="20" name="Прямоугольник 19"/>
          <p:cNvSpPr/>
          <p:nvPr/>
        </p:nvSpPr>
        <p:spPr>
          <a:xfrm>
            <a:off x="6052050" y="3959342"/>
            <a:ext cx="736600" cy="5000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855329" y="936706"/>
            <a:ext cx="7313271" cy="431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Предложения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64589" y="1366591"/>
            <a:ext cx="1514447" cy="3889264"/>
          </a:xfrm>
          <a:prstGeom prst="rect">
            <a:avLst/>
          </a:prstGeom>
          <a:solidFill>
            <a:srgbClr val="D9D9D9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-8255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sz="1600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Общие подходы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79036" y="1335304"/>
            <a:ext cx="5800472" cy="3874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регламентация понятия налоговых льгот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отражение всех налоговых льгот в декларациях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перечня налоговых льгот по каждому налогу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сроков действия по отдельным льготам</a:t>
            </a:r>
            <a:endParaRPr lang="en-US" sz="155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обязательный мониторинг отраслевыми госорганами за достижением направленных целей при введении льгот</a:t>
            </a:r>
            <a:endParaRPr lang="en-US" sz="155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встречных обязательств при предоставлении отдельных налоговых льгот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налоговая тайна не распространяется на примененные налоговые </a:t>
            </a:r>
            <a:r>
              <a:rPr lang="ru-RU" sz="155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льготы</a:t>
            </a:r>
          </a:p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уполномоченные госорганы согласовывают предлагаемые льготы </a:t>
            </a: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антимонопольным </a:t>
            </a:r>
            <a:r>
              <a:rPr lang="ru-RU" sz="155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органом на предмет </a:t>
            </a:r>
            <a:r>
              <a:rPr lang="ru-RU" sz="1550" kern="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антиконкурентных</a:t>
            </a:r>
            <a:r>
              <a:rPr lang="ru-RU" sz="1550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положений</a:t>
            </a:r>
            <a:endParaRPr lang="ru-RU" sz="1550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789283" y="5423027"/>
            <a:ext cx="1489752" cy="1026986"/>
          </a:xfrm>
          <a:prstGeom prst="rect">
            <a:avLst/>
          </a:prstGeom>
          <a:solidFill>
            <a:srgbClr val="D9D9D9">
              <a:alpha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-8255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Сокращение налоговых льгот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6368127" y="5695909"/>
            <a:ext cx="5800473" cy="364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4145" lvl="4" indent="-144145" algn="just">
              <a:lnSpc>
                <a:spcPct val="114000"/>
              </a:lnSpc>
              <a:spcBef>
                <a:spcPts val="3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55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отмена более 20% налоговых льгот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405343"/>
              </p:ext>
            </p:extLst>
          </p:nvPr>
        </p:nvGraphicFramePr>
        <p:xfrm>
          <a:off x="76160" y="4722898"/>
          <a:ext cx="4456532" cy="722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6532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</a:tblGrid>
              <a:tr h="5763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50"/>
                        </a:spcBef>
                        <a:spcAft>
                          <a:spcPts val="65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предлагается отменить </a:t>
                      </a:r>
                      <a:br>
                        <a:rPr kumimoji="0" lang="kk-K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kk-KZ" sz="2000" b="1" kern="120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r>
                        <a:rPr kumimoji="0" lang="kk-K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льготы на </a:t>
                      </a:r>
                      <a:r>
                        <a:rPr lang="kk-KZ" sz="2000" b="1" kern="1200" noProof="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1,3 </a:t>
                      </a:r>
                      <a:r>
                        <a:rPr kumimoji="0" lang="kk-KZ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трлн. тенге</a:t>
                      </a:r>
                      <a:endParaRPr kumimoji="0" lang="ru-RU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281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Дифференциация ставок КПН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658316"/>
              </p:ext>
            </p:extLst>
          </p:nvPr>
        </p:nvGraphicFramePr>
        <p:xfrm>
          <a:off x="296786" y="1539594"/>
          <a:ext cx="11448523" cy="5258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6788">
                  <a:extLst>
                    <a:ext uri="{9D8B030D-6E8A-4147-A177-3AD203B41FA5}">
                      <a16:colId xmlns:a16="http://schemas.microsoft.com/office/drawing/2014/main" val="1709190267"/>
                    </a:ext>
                  </a:extLst>
                </a:gridCol>
                <a:gridCol w="7841735">
                  <a:extLst>
                    <a:ext uri="{9D8B030D-6E8A-4147-A177-3AD203B41FA5}">
                      <a16:colId xmlns:a16="http://schemas.microsoft.com/office/drawing/2014/main" val="1188130660"/>
                    </a:ext>
                  </a:extLst>
                </a:gridCol>
              </a:tblGrid>
              <a:tr h="1694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25%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6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25%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Банковский сектор</a:t>
                      </a: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0" noProof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(за исключением доходов БВУ от кредитования </a:t>
                      </a: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0" noProof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реального сектора)</a:t>
                      </a: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kern="0" noProof="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l" defTabSz="1219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/>
                          <a:sym typeface="Arial" panose="020B0604020202020204"/>
                        </a:rPr>
                        <a:t>Игорный бизнес </a:t>
                      </a:r>
                      <a:endParaRPr lang="ru-RU" sz="2000" b="0" kern="0" noProof="0" dirty="0">
                        <a:solidFill>
                          <a:prstClr val="black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9103058"/>
                  </a:ext>
                </a:extLst>
              </a:tr>
              <a:tr h="959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20%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Общеустановленная ставка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базовая ставка КПН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263492"/>
                  </a:ext>
                </a:extLst>
              </a:tr>
              <a:tr h="16014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10%</a:t>
                      </a:r>
                      <a:endParaRPr lang="en-US" sz="36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Для обрабатывающей промышленности </a:t>
                      </a:r>
                      <a:r>
                        <a:rPr lang="ru-RU" sz="2000" b="0" kern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(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в зависимости от уровня передела),</a:t>
                      </a:r>
                      <a:r>
                        <a:rPr lang="ru-RU" sz="2000" kern="0" baseline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/>
                        </a:rPr>
                        <a:t>социальн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ая сфера, </a:t>
                      </a: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(образование, медицина, здравоохранение),</a:t>
                      </a:r>
                      <a:r>
                        <a:rPr lang="ru-RU" sz="20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 фин. лизинг</a:t>
                      </a:r>
                      <a:endParaRPr lang="ru-RU" sz="20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71666"/>
                  </a:ext>
                </a:extLst>
              </a:tr>
              <a:tr h="96024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kern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  <a:sym typeface="Arial" panose="020B0604020202020204"/>
                        </a:rPr>
                        <a:t>3%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0" dirty="0" err="1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Сельхозтоваропроизводители</a:t>
                      </a:r>
                      <a:endParaRPr lang="ru-RU" sz="2000" b="1" kern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0" dirty="0">
                          <a:solidFill>
                            <a:prstClr val="black"/>
                          </a:solidFill>
                          <a:latin typeface="Arial" panose="020B0604020202020204" pitchFamily="34" charset="0"/>
                          <a:cs typeface="Arial" panose="020B0604020202020204"/>
                        </a:rPr>
                        <a:t>(действующая) ставка с учетом льготы - 70%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8547524"/>
                  </a:ext>
                </a:extLst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218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инвестиций и развитие обработки (1/2)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7406" y="1098031"/>
            <a:ext cx="1193718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общеустановленном режиме по КПН/ИПН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 «универсальных» возможностей, стимулирующих инвестиции в реальный сектор экономики:</a:t>
            </a: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инвестиционные налоговые преференции в виде 100% вычета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затрат на: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приобретение/строительство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зданий, сооружений, машин, оборудования, программного обеспечения с обязательным условием использования не менее 3 лет</a:t>
            </a:r>
          </a:p>
          <a:p>
            <a:pPr marL="9683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реконструкцию, модернизацию, капитальный и текущий ремонт 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выбору налогоплательщика единовременно или через амортизацию)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tabLst>
                <a:tab pos="10281920" algn="l"/>
              </a:tabLst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пониженная ставка КПН (10%)/ИПН (5%)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налогоплательщиков, осуществляющих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производство и реализацию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продукции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собственного производства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видам деятельности обрабатывающей промышленности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684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инвестиций и развитие обработки (2/2)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675" y="4926038"/>
            <a:ext cx="11624650" cy="7617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Вычеты по расходам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финансирование науки в размере 300%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Сальдирование доходов и убытков по операциям с ценными бумагами</a:t>
            </a:r>
            <a:endParaRPr lang="ru-RU" kern="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988232"/>
            <a:ext cx="12192000" cy="62541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kk-KZ" sz="2800" b="1" dirty="0">
                <a:solidFill>
                  <a:schemeClr val="l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стимулы</a:t>
            </a:r>
            <a:endParaRPr lang="en-US" sz="2800" b="1" dirty="0">
              <a:solidFill>
                <a:schemeClr val="l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528615"/>
            <a:ext cx="1210234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8480" indent="-2730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 на 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отсрочку на 1 год по НДС на импорт сырья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перерабатываемого в Казахстане, с целью предоставления возможности уплачивать налог после продажи готовой продукции</a:t>
            </a:r>
            <a:endParaRPr kumimoji="1" lang="ru-RU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8480" lvl="0" indent="-2730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действующих </a:t>
            </a:r>
            <a:r>
              <a:rPr kumimoji="1"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льгот по НДС</a:t>
            </a:r>
            <a:r>
              <a:rPr kumimoji="1"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23595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СИКам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инвестиционным контрактам;</a:t>
            </a:r>
          </a:p>
          <a:p>
            <a:pPr marL="823595" lvl="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tabLst>
                <a:tab pos="803275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цепи импорт-реализация </a:t>
            </a:r>
            <a:r>
              <a:rPr lang="ru-RU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транспортных средств, сельхозтехники, бытовой техники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680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нефтяной отрасли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5F409DC-A4F7-4B07-117A-AC4A0E450F95}"/>
              </a:ext>
            </a:extLst>
          </p:cNvPr>
          <p:cNvSpPr txBox="1"/>
          <p:nvPr/>
        </p:nvSpPr>
        <p:spPr>
          <a:xfrm>
            <a:off x="67221" y="1767326"/>
            <a:ext cx="12035123" cy="4224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Разрешение на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альтернативного налога на недропользование (режим АНН+) со встречными </a:t>
            </a:r>
            <a:r>
              <a:rPr lang="ru-RU" sz="20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-обязательствами:</a:t>
            </a:r>
          </a:p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Инвестиционные обязательства </a:t>
            </a:r>
            <a:r>
              <a:rPr lang="ru-RU" sz="1600" i="1" kern="100" dirty="0" smtClean="0">
                <a:latin typeface="Arial" pitchFamily="34" charset="0"/>
                <a:cs typeface="Arial" pitchFamily="34" charset="0"/>
              </a:rPr>
              <a:t>(согласно статье 153-1 Кодекса о недрах и недропользовании)</a:t>
            </a:r>
            <a:endParaRPr lang="ru-RU" sz="1600" i="1" kern="100" dirty="0">
              <a:latin typeface="Arial" pitchFamily="34" charset="0"/>
              <a:cs typeface="Arial" pitchFamily="34" charset="0"/>
            </a:endParaRPr>
          </a:p>
          <a:p>
            <a:pPr marL="342900" lvl="4" indent="-342900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месторождение 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признается истощающимся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при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включении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 контракт </a:t>
            </a:r>
            <a:r>
              <a:rPr lang="ru-RU" sz="2000" b="1" kern="0" dirty="0" smtClean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инвестиционного 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обязательства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sz="2000" kern="0" dirty="0" err="1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недропользователя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(дополнительно к условиям по </a:t>
            </a:r>
            <a:r>
              <a:rPr lang="ru-RU" i="1" kern="0" dirty="0" err="1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выработанности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и </a:t>
            </a:r>
            <a:r>
              <a:rPr lang="ru-RU" i="1" kern="0" dirty="0" err="1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обводненности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)</a:t>
            </a:r>
          </a:p>
          <a:p>
            <a:pPr marL="342900" lvl="4" indent="-342900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инвестиционным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обязательством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являются </a:t>
            </a:r>
            <a:r>
              <a:rPr lang="ru-RU" sz="2000" b="1" kern="0" dirty="0" smtClean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дополнительные инвестиции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в разработку такого </a:t>
            </a:r>
            <a:r>
              <a:rPr lang="ru-RU" sz="2000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месторождения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 (или) 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дополнительное финансирование социально-экономического развития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региона </a:t>
            </a:r>
            <a:endParaRPr lang="ru-RU" sz="2000" kern="0" dirty="0" smtClean="0">
              <a:solidFill>
                <a:prstClr val="black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2000" b="1" kern="0" dirty="0" smtClean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коэффициент </a:t>
            </a:r>
            <a:r>
              <a:rPr lang="ru-RU" sz="2000" b="1" kern="0" dirty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инвестирования </a:t>
            </a:r>
            <a:r>
              <a:rPr lang="ru-RU" sz="2000" kern="0" dirty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по истощающемуся месторождению устанавливается исходя из фактического годового объема добычи </a:t>
            </a:r>
            <a:r>
              <a:rPr lang="ru-RU" i="1" kern="0" dirty="0" smtClean="0">
                <a:solidFill>
                  <a:prstClr val="black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(% от СГД)</a:t>
            </a:r>
            <a:endParaRPr lang="ru-RU" sz="1600" i="1" dirty="0">
              <a:solidFill>
                <a:srgbClr val="002060"/>
              </a:solidFill>
              <a:ea typeface="Tahoma" pitchFamily="34" charset="0"/>
            </a:endParaRP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DA8607F4-5519-96B0-2389-5F5816BFD067}"/>
              </a:ext>
            </a:extLst>
          </p:cNvPr>
          <p:cNvSpPr/>
          <p:nvPr/>
        </p:nvSpPr>
        <p:spPr>
          <a:xfrm>
            <a:off x="67221" y="1140661"/>
            <a:ext cx="12035123" cy="5397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lvl="4" algn="just">
              <a:lnSpc>
                <a:spcPct val="114000"/>
              </a:lnSpc>
              <a:spcBef>
                <a:spcPts val="6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2000" b="1" kern="1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Стимулирование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разработки истощающихся (зрелых) месторождений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113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Налогообложение горнорудной отрасли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4646" y="1117300"/>
            <a:ext cx="11982708" cy="3523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Стимулирование геологоразведочных работ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27866" y="3964517"/>
            <a:ext cx="11982708" cy="36535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lvl="0" algn="ctr">
              <a:defRPr/>
            </a:pPr>
            <a:r>
              <a:rPr lang="ru-RU" b="1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Стимулирование разработки техногенных минеральных образований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4646" y="1500792"/>
            <a:ext cx="11982708" cy="2196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Успешная разведка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на вычеты всех расходов на ГРР вне зависимости от выделения отдельных участков в новые контракты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на вычеты расходов на ГРР по ТПИ через действующие контракты на добычу 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Неуспешная разведка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на вычеты расходов ГРР при исчислении СГД по </a:t>
            </a:r>
            <a:r>
              <a:rPr lang="ru-RU" sz="1600" kern="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внеконтрактной</a:t>
            </a: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деятельности</a:t>
            </a:r>
          </a:p>
          <a:p>
            <a:pPr marL="144145" lvl="4" indent="-144145" algn="just">
              <a:lnSpc>
                <a:spcPct val="114000"/>
              </a:lnSpc>
              <a:spcAft>
                <a:spcPts val="600"/>
              </a:spcAft>
              <a:buClr>
                <a:srgbClr val="000000"/>
              </a:buClr>
              <a:buFont typeface="Arial" panose="020B0604020202020204" pitchFamily="34" charset="0"/>
              <a:buChar char="•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отнесение на вычеты расходов на ГРР по ТПИ через действующие контракты на добычу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4646" y="4541190"/>
            <a:ext cx="1198270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Понижающий коэффициента 0,1 к ставке НДПИ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при добыче полезных ископаемых из состава ТМО</a:t>
            </a:r>
            <a:endParaRPr lang="ru-RU" sz="1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57689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1214</TotalTime>
  <Words>1761</Words>
  <Application>Microsoft Office PowerPoint</Application>
  <PresentationFormat>Широкоэкранный</PresentationFormat>
  <Paragraphs>304</Paragraphs>
  <Slides>14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Arial</vt:lpstr>
      <vt:lpstr>Arial Narrow</vt:lpstr>
      <vt:lpstr>Bookman Old Style</vt:lpstr>
      <vt:lpstr>Calibri</vt:lpstr>
      <vt:lpstr>Calibri Light</vt:lpstr>
      <vt:lpstr>Century Gothic</vt:lpstr>
      <vt:lpstr>Tahoma</vt:lpstr>
      <vt:lpstr>Wingdings</vt:lpstr>
      <vt:lpstr>Wingdings 3</vt:lpstr>
      <vt:lpstr>1_Тема Office</vt:lpstr>
      <vt:lpstr>Сектор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Аселгул Таванова</cp:lastModifiedBy>
  <cp:revision>131</cp:revision>
  <cp:lastPrinted>2024-07-13T05:36:35Z</cp:lastPrinted>
  <dcterms:created xsi:type="dcterms:W3CDTF">2024-05-17T10:30:13Z</dcterms:created>
  <dcterms:modified xsi:type="dcterms:W3CDTF">2024-09-16T10:15:41Z</dcterms:modified>
</cp:coreProperties>
</file>